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23.png" ContentType="image/png"/>
  <Override PartName="/ppt/media/media1.mp4" ContentType="video/mp4"/>
  <Override PartName="/ppt/media/image6.png" ContentType="image/png"/>
  <Override PartName="/ppt/media/image2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7.png" ContentType="image/png"/>
  <Override PartName="/ppt/media/image27.gif" ContentType="image/gif"/>
  <Override PartName="/ppt/media/image8.svg" ContentType="image/svg"/>
  <Override PartName="/ppt/media/image9.png" ContentType="image/png"/>
  <Override PartName="/ppt/media/image10.svg" ContentType="image/svg"/>
  <Override PartName="/ppt/media/image11.png" ContentType="image/png"/>
  <Override PartName="/ppt/media/hdphoto1.wdp" ContentType="image/vnd.ms-photo"/>
  <Override PartName="/ppt/media/image25.png" ContentType="image/png"/>
  <Override PartName="/ppt/media/image12.png" ContentType="image/png"/>
  <Override PartName="/ppt/media/image13.svg" ContentType="image/svg"/>
  <Override PartName="/ppt/media/image21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svg" ContentType="image/svg"/>
  <Override PartName="/ppt/media/image26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28.gif" ContentType="image/gif"/>
  <Override PartName="/ppt/media/image2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60A21BE-9AF4-43B4-A333-03F295A64348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A58D49-68BC-43A5-A5C4-1DE72BEB040A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Reconhecimento de Padrões: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 que é reconhecimento de padrões.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 reconhecimento de padrões é uma área da ciência da computação e da matemática que se concentra na identificação de regularidades ou padrões em dados. Esses padrões podem ser de diferentes tipos, como estruturas, características ou comportamentos repetitivos que podem ser identificados e utilizados para inferir informações úteis.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Importância do reconhecimento de padrões em várias áreas, como processamento de linguagem natural, reconhecimento de voz, reconhecimento de imagem, entre outros.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42ECCB-701D-4899-8AF0-80F9D355F3E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Autômatos Finitos Determinísticos (AFDs):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Definição de AFD.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Um AFD, dada uma entrada, toma apenas um caminho através dos seus estados • Um NFA toma todos os caminhos possíveis para aquela entrada, e aceita entrada se pelo menos um caminho termina em um estado final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Estado: aberto e fechado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Regras de transição: jedi usando a força ou não quando ninguém está próximo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S: Conjunto finito, não vazio, dos estados possíveis;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Conjunto, não vazio, que constitui o alfabeto do autômato; - ação ou ausência do jedi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 Função de transição;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s0: estado inicial;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F: conjunto dos estados finais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Um autômato finito determinístico (AFD) é um modelo matemático de computação que consiste em um conjunto finito de estados, uma entrada finita de símbolos de entrada, uma função de transição de estado e um estado inicial, juntamente com um conjunto de estados de aceitação. Ele é usado para reconhecer padrões em sequências de símbolos, como cadeias de caracteres em linguagens formais.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buClr>
                <a:srgbClr val="ff0000"/>
              </a:buClr>
              <a:buFont typeface="Symbol" charset="2"/>
              <a:buChar char="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Funcionamento de um AFD: transições determinísticas entre estados.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Aft>
                <a:spcPts val="799"/>
              </a:spcAft>
              <a:buClr>
                <a:srgbClr val="ff0000"/>
              </a:buClr>
              <a:buFont typeface="Symbol" charset="2"/>
              <a:buChar char=""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Exemplos de aplicação de AFDs para reconhecimento de padrões simples.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Função de Transição de Estado (δ): A função de transição de estado em um AFD é uma função matemática que associa cada par estado-símbolo de entrada a um único próximo estado. Formalmente, é definida como δ: Q × Σ → Q, onde: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Q é o conjunto de estados do autômato.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Σ é o alfabeto de entrada.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δ(q, a) = p, indica que ao ler o símbolo 'a' no estado 'q', o autômato transita para o estado 'p'.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Transição Determinística: Isso significa que, dado um estado atual e um símbolo de entrada, há exatamente uma transição possível para o próximo estado. Em outras palavras, para cada estado e símbolo de entrada, há apenas uma regra de transição definida. Isso torna a execução do autômato previsível e não ambígua.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799"/>
              </a:spcAft>
              <a:buNone/>
              <a:tabLst>
                <a:tab algn="l" pos="45720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Aptos"/>
                <a:ea typeface="Aptos"/>
              </a:rPr>
              <a:t>Processo de Transição: Durante a execução do autômato, ele começa no estado inicial e lê os símbolos de entrada um por um. Em cada passo, a função de transição de estado determina para onde o autômato deve se mover com base no estado atual e no símbolo de entrada. O autômato muda de estado de acordo com essa regra e continua lendo os símbolos de entrada até que toda a entrada seja processada.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45720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DD5A57-E096-426C-81BA-781B75F3DB09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327165-BC74-4633-9A03-F6516B8169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5B34997-09AA-4512-9662-4EC1CFC9F9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3FA269A4-F786-4442-B313-625A41BE85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2B6B18-5A36-4F10-BC26-B702930730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2F8F05-31A1-4ED1-BCEC-5073409065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800E294-A441-4097-B496-A436CA9250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E73F2B-A3B9-406D-BC8A-AC899473E9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99D4710-7E48-4B68-B0D2-AF17B89CD3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3E44CDA-EEBB-486D-A768-0D7AFA1235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DAAA65C-6666-43D1-8AFB-D48FEA2F6E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E6621C7-4BA9-486F-8BA6-4AB5F4FB1A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60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A28E3B-0374-40A7-8246-C79D852978D6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32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1079D5F-DA17-4FC4-A2F8-7F2BE14E31DF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32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3F852A-1A3F-4F76-8759-3FD6814DCF44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1C449A-1BE9-4E4F-910D-821C35BCE777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03E4369-C86A-472A-81D9-1B4186BE07EA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4F4867-33E6-4BBF-AABA-B2D7B6F2C83E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60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Clique para editar os estilos de texto Mestres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29C37A-7E72-4C21-9BAE-D97963708423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54B23D-CFF7-4E40-97F7-2B7B951722AF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5A535E-34DB-47EC-8EC0-9D341BEAE1F4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C12E11-E515-467C-9A86-2ED71B1B681A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43E256-5CF1-406B-BE12-0AC1BF1E5A23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9.png"/><Relationship Id="rId1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8" Type="http://schemas.openxmlformats.org/officeDocument/2006/relationships/image" Target="../media/image12.png"/><Relationship Id="rId9" Type="http://schemas.openxmlformats.org/officeDocument/2006/relationships/image" Target="../media/image13.svg"/><Relationship Id="rId10" Type="http://schemas.openxmlformats.org/officeDocument/2006/relationships/image" Target="../media/image12.png"/><Relationship Id="rId11" Type="http://schemas.openxmlformats.org/officeDocument/2006/relationships/image" Target="../media/image13.svg"/><Relationship Id="rId12" Type="http://schemas.openxmlformats.org/officeDocument/2006/relationships/image" Target="../media/image14.png"/><Relationship Id="rId1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14.png"/><Relationship Id="rId7" Type="http://schemas.openxmlformats.org/officeDocument/2006/relationships/image" Target="../media/image14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file:///C:/Users/thale/Downloads/NULL" TargetMode="External"/><Relationship Id="rId2" Type="http://schemas.microsoft.com/office/2007/relationships/media" Target="file:///C:/Users/thale/Downloads/NULL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19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17.png"/><Relationship Id="rId3" Type="http://schemas.openxmlformats.org/officeDocument/2006/relationships/image" Target="../media/image18.sv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image" Target="../media/image17.png"/><Relationship Id="rId3" Type="http://schemas.openxmlformats.org/officeDocument/2006/relationships/image" Target="../media/image18.sv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Netflix New Logo Animation 201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seq>
              <p:cTn id="7" restart="whenNotActive" nodeType="interactiveSeq" fill="hold">
                <p:stCondLst>
                  <p:cond delay="0" evt="onClick">
                    <p:tgtEl>
                      <p:spTgt spid="72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72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tângulo 4"/>
          <p:cNvSpPr/>
          <p:nvPr/>
        </p:nvSpPr>
        <p:spPr>
          <a:xfrm>
            <a:off x="0" y="3708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Retângulo 10"/>
          <p:cNvSpPr/>
          <p:nvPr/>
        </p:nvSpPr>
        <p:spPr>
          <a:xfrm>
            <a:off x="-72720" y="-16920"/>
            <a:ext cx="1544040" cy="689148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7" name="Gráfico 2" descr="Seta para Direita com preenchimento sólido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 flipH="1">
            <a:off x="243360" y="44280"/>
            <a:ext cx="554040" cy="554040"/>
          </a:xfrm>
          <a:prstGeom prst="rect">
            <a:avLst/>
          </a:prstGeom>
          <a:ln w="0">
            <a:noFill/>
          </a:ln>
        </p:spPr>
      </p:pic>
      <p:grpSp>
        <p:nvGrpSpPr>
          <p:cNvPr id="248" name="Agrupar 5"/>
          <p:cNvGrpSpPr/>
          <p:nvPr/>
        </p:nvGrpSpPr>
        <p:grpSpPr>
          <a:xfrm>
            <a:off x="520200" y="6109200"/>
            <a:ext cx="2203560" cy="339120"/>
            <a:chOff x="520200" y="6109200"/>
            <a:chExt cx="2203560" cy="339120"/>
          </a:xfrm>
        </p:grpSpPr>
        <p:grpSp>
          <p:nvGrpSpPr>
            <p:cNvPr id="249" name="Agrupar 6"/>
            <p:cNvGrpSpPr/>
            <p:nvPr/>
          </p:nvGrpSpPr>
          <p:grpSpPr>
            <a:xfrm>
              <a:off x="520200" y="6109200"/>
              <a:ext cx="2203560" cy="321840"/>
              <a:chOff x="520200" y="6109200"/>
              <a:chExt cx="2203560" cy="321840"/>
            </a:xfrm>
          </p:grpSpPr>
          <p:pic>
            <p:nvPicPr>
              <p:cNvPr id="250" name="Imagem 14" descr="Ícone&#10;&#10;Descrição gerada automaticamente"/>
              <p:cNvPicPr/>
              <p:nvPr/>
            </p:nvPicPr>
            <p:blipFill>
              <a:blip r:embed="rId3"/>
              <a:stretch/>
            </p:blipFill>
            <p:spPr>
              <a:xfrm>
                <a:off x="5202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1" name="Imagem 15" descr="Ícone&#10;&#10;Descrição gerada automaticamente"/>
              <p:cNvPicPr/>
              <p:nvPr/>
            </p:nvPicPr>
            <p:blipFill>
              <a:blip r:embed="rId4"/>
              <a:stretch/>
            </p:blipFill>
            <p:spPr>
              <a:xfrm>
                <a:off x="11491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2" name="Imagem 16" descr="Ícone&#10;&#10;Descrição gerada automaticamente"/>
              <p:cNvPicPr/>
              <p:nvPr/>
            </p:nvPicPr>
            <p:blipFill>
              <a:blip r:embed="rId5"/>
              <a:stretch/>
            </p:blipFill>
            <p:spPr>
              <a:xfrm flipH="1">
                <a:off x="177840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3" name="Imagem 19" descr="Ícone&#10;&#10;Descrição gerada automaticamente"/>
              <p:cNvPicPr/>
              <p:nvPr/>
            </p:nvPicPr>
            <p:blipFill>
              <a:blip r:embed="rId6"/>
              <a:stretch/>
            </p:blipFill>
            <p:spPr>
              <a:xfrm>
                <a:off x="24073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54" name="CaixaDeTexto 9"/>
            <p:cNvSpPr/>
            <p:nvPr/>
          </p:nvSpPr>
          <p:spPr>
            <a:xfrm>
              <a:off x="1096560" y="614772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5" name="CaixaDeTexto 10"/>
            <p:cNvSpPr/>
            <p:nvPr/>
          </p:nvSpPr>
          <p:spPr>
            <a:xfrm>
              <a:off x="1725480" y="615240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56" name="Elipse 4"/>
          <p:cNvSpPr/>
          <p:nvPr/>
        </p:nvSpPr>
        <p:spPr>
          <a:xfrm>
            <a:off x="518400" y="5608440"/>
            <a:ext cx="179640" cy="179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257" name="Conector reto 5"/>
          <p:cNvCxnSpPr/>
          <p:nvPr/>
        </p:nvCxnSpPr>
        <p:spPr>
          <a:xfrm>
            <a:off x="698040" y="5698440"/>
            <a:ext cx="1458720" cy="360"/>
          </a:xfrm>
          <a:prstGeom prst="straightConnector1">
            <a:avLst/>
          </a:prstGeom>
          <a:ln w="38100">
            <a:solidFill>
              <a:srgbClr val="ffffff"/>
            </a:solidFill>
          </a:ln>
        </p:spPr>
      </p:cxnSp>
      <p:sp>
        <p:nvSpPr>
          <p:cNvPr id="258" name="Retângulo 11"/>
          <p:cNvSpPr/>
          <p:nvPr/>
        </p:nvSpPr>
        <p:spPr>
          <a:xfrm>
            <a:off x="10709280" y="-37440"/>
            <a:ext cx="1544040" cy="693216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59" name="Agrupar 7"/>
          <p:cNvGrpSpPr/>
          <p:nvPr/>
        </p:nvGrpSpPr>
        <p:grpSpPr>
          <a:xfrm>
            <a:off x="8139600" y="6104160"/>
            <a:ext cx="2824200" cy="326880"/>
            <a:chOff x="8139600" y="6104160"/>
            <a:chExt cx="2824200" cy="326880"/>
          </a:xfrm>
        </p:grpSpPr>
        <p:grpSp>
          <p:nvGrpSpPr>
            <p:cNvPr id="260" name="Agrupar 8"/>
            <p:cNvGrpSpPr/>
            <p:nvPr/>
          </p:nvGrpSpPr>
          <p:grpSpPr>
            <a:xfrm>
              <a:off x="8139600" y="6109200"/>
              <a:ext cx="316440" cy="316440"/>
              <a:chOff x="8139600" y="6109200"/>
              <a:chExt cx="316440" cy="316440"/>
            </a:xfrm>
          </p:grpSpPr>
          <p:pic>
            <p:nvPicPr>
              <p:cNvPr id="261" name="Imagem 21" descr="Ícone&#10;&#10;Descrição gerada automaticamente"/>
              <p:cNvPicPr/>
              <p:nvPr/>
            </p:nvPicPr>
            <p:blipFill>
              <a:blip r:embed="rId7"/>
              <a:stretch/>
            </p:blipFill>
            <p:spPr>
              <a:xfrm>
                <a:off x="81396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62" name="Conector reto 6"/>
              <p:cNvCxnSpPr/>
              <p:nvPr/>
            </p:nvCxnSpPr>
            <p:spPr>
              <a:xfrm>
                <a:off x="8456040" y="6114240"/>
                <a:ext cx="360" cy="29808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</a:ln>
            </p:spPr>
          </p:cxnSp>
        </p:grpSp>
        <p:pic>
          <p:nvPicPr>
            <p:cNvPr id="263" name="Imagem 22" descr="Texto, Ícone&#10;&#10;Descrição gerada automaticamente"/>
            <p:cNvPicPr/>
            <p:nvPr/>
          </p:nvPicPr>
          <p:blipFill>
            <a:blip r:embed="rId8"/>
            <a:stretch/>
          </p:blipFill>
          <p:spPr>
            <a:xfrm>
              <a:off x="8768520" y="61092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4" name="Imagem 23" descr="Desenho com traços pretos em fundo branco&#10;&#10;Descrição gerada automaticamente com confiança média"/>
            <p:cNvPicPr/>
            <p:nvPr/>
          </p:nvPicPr>
          <p:blipFill>
            <a:blip r:embed="rId9"/>
            <a:stretch/>
          </p:blipFill>
          <p:spPr>
            <a:xfrm>
              <a:off x="939492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5" name="Imagem 24" descr="Medidor com números e letras em fundo preto&#10;&#10;Descrição gerada automaticamente com confiança média"/>
            <p:cNvPicPr/>
            <p:nvPr/>
          </p:nvPicPr>
          <p:blipFill>
            <a:blip r:embed="rId10"/>
            <a:stretch/>
          </p:blipFill>
          <p:spPr>
            <a:xfrm>
              <a:off x="10020960" y="61146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Imagem 25" descr="Ícone&#10;&#10;Descrição gerada automaticamente"/>
            <p:cNvPicPr/>
            <p:nvPr/>
          </p:nvPicPr>
          <p:blipFill>
            <a:blip r:embed="rId11"/>
            <a:stretch/>
          </p:blipFill>
          <p:spPr>
            <a:xfrm>
              <a:off x="1064736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7" name="Imagem 27" descr="Texto, Ícone&#10;&#10;Descrição gerada automaticamente"/>
          <p:cNvPicPr/>
          <p:nvPr/>
        </p:nvPicPr>
        <p:blipFill>
          <a:blip r:embed="rId12"/>
          <a:stretch/>
        </p:blipFill>
        <p:spPr>
          <a:xfrm>
            <a:off x="11525400" y="163080"/>
            <a:ext cx="316440" cy="316440"/>
          </a:xfrm>
          <a:prstGeom prst="rect">
            <a:avLst/>
          </a:prstGeom>
          <a:ln w="0">
            <a:noFill/>
          </a:ln>
        </p:spPr>
      </p:pic>
      <p:sp>
        <p:nvSpPr>
          <p:cNvPr id="268" name="Elipse 5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07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aixaDeTexto 17"/>
          <p:cNvSpPr/>
          <p:nvPr/>
        </p:nvSpPr>
        <p:spPr>
          <a:xfrm>
            <a:off x="10900800" y="5531400"/>
            <a:ext cx="77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10:00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70" name="Conector reto 7"/>
          <p:cNvCxnSpPr>
            <a:stCxn id="256" idx="6"/>
          </p:cNvCxnSpPr>
          <p:nvPr/>
        </p:nvCxnSpPr>
        <p:spPr>
          <a:xfrm>
            <a:off x="698040" y="5698440"/>
            <a:ext cx="10203120" cy="360"/>
          </a:xfrm>
          <a:prstGeom prst="straightConnector1">
            <a:avLst/>
          </a:prstGeom>
          <a:ln w="38100">
            <a:solidFill>
              <a:srgbClr val="676767"/>
            </a:solidFill>
          </a:ln>
        </p:spPr>
      </p:cxnSp>
      <p:pic>
        <p:nvPicPr>
          <p:cNvPr id="271" name="" descr=""/>
          <p:cNvPicPr/>
          <p:nvPr/>
        </p:nvPicPr>
        <p:blipFill>
          <a:blip r:embed="rId13"/>
          <a:stretch/>
        </p:blipFill>
        <p:spPr>
          <a:xfrm>
            <a:off x="3240000" y="257040"/>
            <a:ext cx="5760000" cy="51429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aixaDeTexto 3"/>
          <p:cNvSpPr txBox="1"/>
          <p:nvPr/>
        </p:nvSpPr>
        <p:spPr>
          <a:xfrm>
            <a:off x="3656880" y="2546640"/>
            <a:ext cx="4878000" cy="1411200"/>
          </a:xfrm>
          <a:prstGeom prst="rect">
            <a:avLst/>
          </a:prstGeom>
        </p:spPr>
        <p:txBody>
          <a:bodyPr wrap="none" lIns="90000" rIns="90000" tIns="45000" bIns="45000" anchor="ctr">
            <a:prstTxWarp prst="textDeflateBottom">
              <a:avLst>
                <a:gd name="adj" fmla="val 87614"/>
              </a:avLst>
            </a:prstTxWarp>
            <a:noAutofit/>
          </a:bodyPr>
          <a:p>
            <a:pPr defTabSz="914400">
              <a:lnSpc>
                <a:spcPct val="100000"/>
              </a:lnSpc>
            </a:pPr>
            <a:r>
              <a:rPr b="0" lang="pt-BR" sz="15000" spc="-1" strike="noStrike">
                <a:ln w="0">
                  <a:noFill/>
                </a:ln>
                <a:solidFill>
                  <a:srgbClr val="ff0000"/>
                </a:solidFill>
                <a:latin typeface="Bebas Neue"/>
              </a:rPr>
              <a:t>GRUPO 03</a:t>
            </a:r>
            <a:endParaRPr b="0" lang="pt-BR" sz="15000" spc="-1" strike="noStrike">
              <a:ln w="0">
                <a:noFill/>
              </a:ln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aixaDeTexto 1"/>
          <p:cNvSpPr/>
          <p:nvPr/>
        </p:nvSpPr>
        <p:spPr>
          <a:xfrm>
            <a:off x="3514680" y="1696680"/>
            <a:ext cx="5162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2800" spc="-1" strike="noStrike">
                <a:solidFill>
                  <a:schemeClr val="lt1"/>
                </a:solidFill>
                <a:latin typeface="Century Gothic"/>
              </a:rPr>
              <a:t>Participantes</a:t>
            </a:r>
            <a:endParaRPr b="0" lang="pt-BR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5" name="Agrupar 22"/>
          <p:cNvGrpSpPr/>
          <p:nvPr/>
        </p:nvGrpSpPr>
        <p:grpSpPr>
          <a:xfrm>
            <a:off x="2194920" y="2446200"/>
            <a:ext cx="2402640" cy="2685240"/>
            <a:chOff x="2194920" y="2446200"/>
            <a:chExt cx="2402640" cy="2685240"/>
          </a:xfrm>
        </p:grpSpPr>
        <p:sp>
          <p:nvSpPr>
            <p:cNvPr id="76" name="Retângulo 2"/>
            <p:cNvSpPr/>
            <p:nvPr/>
          </p:nvSpPr>
          <p:spPr>
            <a:xfrm>
              <a:off x="2280240" y="2446200"/>
              <a:ext cx="2231640" cy="22316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7" name="CaixaDeTexto 11"/>
            <p:cNvSpPr/>
            <p:nvPr/>
          </p:nvSpPr>
          <p:spPr>
            <a:xfrm>
              <a:off x="2194920" y="4798080"/>
              <a:ext cx="240264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676767"/>
                  </a:solidFill>
                  <a:latin typeface="Century Gothic"/>
                </a:rPr>
                <a:t>JOSEAN SILVA LIMA</a:t>
              </a:r>
              <a:endParaRPr b="0" lang="pt-BR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8" name="Agrupar 23"/>
          <p:cNvGrpSpPr/>
          <p:nvPr/>
        </p:nvGrpSpPr>
        <p:grpSpPr>
          <a:xfrm>
            <a:off x="4831200" y="2446200"/>
            <a:ext cx="2402640" cy="2928960"/>
            <a:chOff x="4831200" y="2446200"/>
            <a:chExt cx="2402640" cy="2928960"/>
          </a:xfrm>
        </p:grpSpPr>
        <p:sp>
          <p:nvSpPr>
            <p:cNvPr id="79" name="Retângulo 8"/>
            <p:cNvSpPr/>
            <p:nvPr/>
          </p:nvSpPr>
          <p:spPr>
            <a:xfrm>
              <a:off x="4916880" y="2446200"/>
              <a:ext cx="2231640" cy="2231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0" name="CaixaDeTexto 12"/>
            <p:cNvSpPr/>
            <p:nvPr/>
          </p:nvSpPr>
          <p:spPr>
            <a:xfrm>
              <a:off x="4831200" y="4798080"/>
              <a:ext cx="24026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676767"/>
                  </a:solidFill>
                  <a:latin typeface="Century Gothic"/>
                </a:rPr>
                <a:t>SAULO DE TASSIO DA COSTA DOS SANTOS</a:t>
              </a:r>
              <a:endParaRPr b="0" lang="pt-BR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1" name="Agrupar 33"/>
          <p:cNvGrpSpPr/>
          <p:nvPr/>
        </p:nvGrpSpPr>
        <p:grpSpPr>
          <a:xfrm>
            <a:off x="7467840" y="2446200"/>
            <a:ext cx="2402640" cy="2936880"/>
            <a:chOff x="7467840" y="2446200"/>
            <a:chExt cx="2402640" cy="2936880"/>
          </a:xfrm>
        </p:grpSpPr>
        <p:sp>
          <p:nvSpPr>
            <p:cNvPr id="82" name="Retângulo 9"/>
            <p:cNvSpPr/>
            <p:nvPr/>
          </p:nvSpPr>
          <p:spPr>
            <a:xfrm>
              <a:off x="7553160" y="2446200"/>
              <a:ext cx="2231640" cy="2231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3" name="CaixaDeTexto 13"/>
            <p:cNvSpPr/>
            <p:nvPr/>
          </p:nvSpPr>
          <p:spPr>
            <a:xfrm>
              <a:off x="7467840" y="4806000"/>
              <a:ext cx="24026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676767"/>
                  </a:solidFill>
                  <a:latin typeface="Century Gothic"/>
                </a:rPr>
                <a:t>THALES GUSTAVO MENDES NUNES</a:t>
              </a:r>
              <a:endParaRPr b="0" lang="pt-BR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4" name="CaixaDeTexto 46"/>
          <p:cNvSpPr txBox="1"/>
          <p:nvPr/>
        </p:nvSpPr>
        <p:spPr>
          <a:xfrm>
            <a:off x="290160" y="264240"/>
            <a:ext cx="1488600" cy="430560"/>
          </a:xfrm>
          <a:prstGeom prst="rect">
            <a:avLst/>
          </a:prstGeom>
        </p:spPr>
        <p:txBody>
          <a:bodyPr wrap="none" lIns="90000" rIns="90000" tIns="45000" bIns="45000" anchor="ctr">
            <a:prstTxWarp prst="textDeflateBottom">
              <a:avLst>
                <a:gd name="adj" fmla="val 87614"/>
              </a:avLst>
            </a:prstTxWarp>
            <a:noAutofit/>
          </a:bodyPr>
          <a:p>
            <a:pPr defTabSz="914400">
              <a:lnSpc>
                <a:spcPct val="100000"/>
              </a:lnSpc>
            </a:pPr>
            <a:r>
              <a:rPr b="0" lang="pt-BR" sz="15000" spc="-1" strike="noStrike">
                <a:ln w="0">
                  <a:noFill/>
                </a:ln>
                <a:solidFill>
                  <a:srgbClr val="ff0000"/>
                </a:solidFill>
                <a:latin typeface="Bebas Neue"/>
              </a:rPr>
              <a:t>GRUPO 03</a:t>
            </a:r>
            <a:endParaRPr b="0" lang="pt-BR" sz="15000" spc="-1" strike="noStrike">
              <a:ln w="0">
                <a:noFill/>
              </a:ln>
              <a:solidFill>
                <a:srgbClr val="ff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4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4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33" descr=""/>
          <p:cNvPicPr/>
          <p:nvPr/>
        </p:nvPicPr>
        <p:blipFill>
          <a:blip r:embed="rId1"/>
          <a:srcRect l="173" t="0" r="173" b="0"/>
          <a:stretch/>
        </p:blipFill>
        <p:spPr>
          <a:xfrm>
            <a:off x="0" y="0"/>
            <a:ext cx="12197520" cy="6857640"/>
          </a:xfrm>
          <a:prstGeom prst="rect">
            <a:avLst/>
          </a:prstGeom>
          <a:ln w="0">
            <a:noFill/>
          </a:ln>
        </p:spPr>
      </p:pic>
      <p:sp>
        <p:nvSpPr>
          <p:cNvPr id="86" name="Retângulo 50"/>
          <p:cNvSpPr/>
          <p:nvPr/>
        </p:nvSpPr>
        <p:spPr>
          <a:xfrm>
            <a:off x="5760" y="66240"/>
            <a:ext cx="12191760" cy="6857640"/>
          </a:xfrm>
          <a:prstGeom prst="rect">
            <a:avLst/>
          </a:prstGeom>
          <a:gradFill rotWithShape="0">
            <a:gsLst>
              <a:gs pos="43000">
                <a:srgbClr val="141414">
                  <a:alpha val="86000"/>
                </a:srgbClr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7" name="Retângulo 34"/>
          <p:cNvSpPr/>
          <p:nvPr/>
        </p:nvSpPr>
        <p:spPr>
          <a:xfrm>
            <a:off x="0" y="0"/>
            <a:ext cx="12191760" cy="882000"/>
          </a:xfrm>
          <a:prstGeom prst="rect">
            <a:avLst/>
          </a:prstGeom>
          <a:gradFill rotWithShape="0">
            <a:gsLst>
              <a:gs pos="20000">
                <a:srgbClr val="141414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CaixaDeTexto 1"/>
          <p:cNvSpPr/>
          <p:nvPr/>
        </p:nvSpPr>
        <p:spPr>
          <a:xfrm>
            <a:off x="548640" y="745560"/>
            <a:ext cx="516204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800" spc="-1" strike="noStrike">
                <a:solidFill>
                  <a:schemeClr val="lt1"/>
                </a:solidFill>
                <a:latin typeface="Century Gothic"/>
              </a:rPr>
              <a:t>Reconhecimento de Padrões em Texto usando Autômatos Finitos</a:t>
            </a:r>
            <a:endParaRPr b="0" lang="pt-BR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CaixaDeTexto 15"/>
          <p:cNvSpPr/>
          <p:nvPr/>
        </p:nvSpPr>
        <p:spPr>
          <a:xfrm>
            <a:off x="520200" y="2421360"/>
            <a:ext cx="516204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Desenvolva um sistema de reconhecimento de padrões que utilize autômatos finitos para identificar estruturas específicas em textos, como datas, nomes de pessoas, entidades geográficas,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CaixaDeTexto 5"/>
          <p:cNvSpPr txBox="1"/>
          <p:nvPr/>
        </p:nvSpPr>
        <p:spPr>
          <a:xfrm>
            <a:off x="290160" y="264240"/>
            <a:ext cx="1488600" cy="430560"/>
          </a:xfrm>
          <a:prstGeom prst="rect">
            <a:avLst/>
          </a:prstGeom>
        </p:spPr>
        <p:txBody>
          <a:bodyPr wrap="none" lIns="90000" rIns="90000" tIns="45000" bIns="45000" anchor="ctr">
            <a:prstTxWarp prst="textDeflateBottom">
              <a:avLst>
                <a:gd name="adj" fmla="val 87614"/>
              </a:avLst>
            </a:prstTxWarp>
            <a:noAutofit/>
          </a:bodyPr>
          <a:p>
            <a:pPr defTabSz="914400">
              <a:lnSpc>
                <a:spcPct val="100000"/>
              </a:lnSpc>
            </a:pPr>
            <a:r>
              <a:rPr b="0" lang="pt-BR" sz="15000" spc="-1" strike="noStrike">
                <a:ln w="0">
                  <a:noFill/>
                </a:ln>
                <a:solidFill>
                  <a:srgbClr val="ff0000"/>
                </a:solidFill>
                <a:latin typeface="Bebas Neue"/>
              </a:rPr>
              <a:t>Grupo 03</a:t>
            </a:r>
            <a:endParaRPr b="0" lang="pt-BR" sz="15000" spc="-1" strike="noStrike">
              <a:ln w="0">
                <a:noFill/>
              </a:ln>
              <a:solidFill>
                <a:srgbClr val="ff0000"/>
              </a:solidFill>
              <a:latin typeface="Arial"/>
            </a:endParaRPr>
          </a:p>
        </p:txBody>
      </p:sp>
      <p:pic>
        <p:nvPicPr>
          <p:cNvPr id="91" name="Gráfico 13" descr="Lupa com preenchimento sólido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174400" y="161640"/>
            <a:ext cx="317520" cy="317520"/>
          </a:xfrm>
          <a:prstGeom prst="rect">
            <a:avLst/>
          </a:prstGeom>
          <a:ln w="0">
            <a:noFill/>
          </a:ln>
        </p:spPr>
      </p:pic>
      <p:pic>
        <p:nvPicPr>
          <p:cNvPr id="92" name="Gráfico 16" descr="Campainha com preenchimento sólido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584080" y="161640"/>
            <a:ext cx="317520" cy="317520"/>
          </a:xfrm>
          <a:prstGeom prst="rect">
            <a:avLst/>
          </a:prstGeom>
          <a:ln w="0">
            <a:noFill/>
          </a:ln>
        </p:spPr>
      </p:pic>
      <p:sp>
        <p:nvSpPr>
          <p:cNvPr id="93" name="CaixaDeTexto 12"/>
          <p:cNvSpPr/>
          <p:nvPr/>
        </p:nvSpPr>
        <p:spPr>
          <a:xfrm>
            <a:off x="477720" y="5281200"/>
            <a:ext cx="340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pc="-1" strike="noStrike">
                <a:solidFill>
                  <a:schemeClr val="lt1"/>
                </a:solidFill>
                <a:latin typeface="Century Gothic"/>
              </a:rPr>
              <a:t>Episódios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4" name="Agrupar 39"/>
          <p:cNvGrpSpPr/>
          <p:nvPr/>
        </p:nvGrpSpPr>
        <p:grpSpPr>
          <a:xfrm>
            <a:off x="607680" y="4318920"/>
            <a:ext cx="1206720" cy="374400"/>
            <a:chOff x="607680" y="4318920"/>
            <a:chExt cx="1206720" cy="374400"/>
          </a:xfrm>
        </p:grpSpPr>
        <p:sp>
          <p:nvSpPr>
            <p:cNvPr id="95" name="Retângulo Arredondado 40"/>
            <p:cNvSpPr/>
            <p:nvPr/>
          </p:nvSpPr>
          <p:spPr>
            <a:xfrm>
              <a:off x="607680" y="4318920"/>
              <a:ext cx="1206720" cy="374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" name="Triângulo 41"/>
            <p:cNvSpPr/>
            <p:nvPr/>
          </p:nvSpPr>
          <p:spPr>
            <a:xfrm rot="5400000">
              <a:off x="877680" y="4437360"/>
              <a:ext cx="145800" cy="13680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3760" bIns="237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" name="CaixaDeTexto 42"/>
            <p:cNvSpPr/>
            <p:nvPr/>
          </p:nvSpPr>
          <p:spPr>
            <a:xfrm>
              <a:off x="991800" y="4369320"/>
              <a:ext cx="73116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pt-BR" sz="1200" spc="-1" strike="noStrike">
                  <a:solidFill>
                    <a:schemeClr val="dk1"/>
                  </a:solidFill>
                  <a:latin typeface="Lucida Sans"/>
                </a:rPr>
                <a:t>Assistir</a:t>
              </a:r>
              <a:endParaRPr b="0" lang="pt-BR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98" name="Agrupar 49"/>
          <p:cNvGrpSpPr/>
          <p:nvPr/>
        </p:nvGrpSpPr>
        <p:grpSpPr>
          <a:xfrm>
            <a:off x="1869480" y="4318920"/>
            <a:ext cx="1956600" cy="374400"/>
            <a:chOff x="1869480" y="4318920"/>
            <a:chExt cx="1956600" cy="374400"/>
          </a:xfrm>
        </p:grpSpPr>
        <p:grpSp>
          <p:nvGrpSpPr>
            <p:cNvPr id="99" name="Agrupar 43"/>
            <p:cNvGrpSpPr/>
            <p:nvPr/>
          </p:nvGrpSpPr>
          <p:grpSpPr>
            <a:xfrm>
              <a:off x="1869480" y="4318920"/>
              <a:ext cx="1956600" cy="374400"/>
              <a:chOff x="1869480" y="4318920"/>
              <a:chExt cx="1956600" cy="374400"/>
            </a:xfrm>
          </p:grpSpPr>
          <p:sp>
            <p:nvSpPr>
              <p:cNvPr id="100" name="Retângulo Arredondado 44"/>
              <p:cNvSpPr/>
              <p:nvPr/>
            </p:nvSpPr>
            <p:spPr>
              <a:xfrm>
                <a:off x="1869480" y="4318920"/>
                <a:ext cx="1901520" cy="374400"/>
              </a:xfrm>
              <a:prstGeom prst="roundRect">
                <a:avLst>
                  <a:gd name="adj" fmla="val 16667"/>
                </a:avLst>
              </a:prstGeom>
              <a:solidFill>
                <a:srgbClr val="6e7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01" name="CaixaDeTexto 45"/>
              <p:cNvSpPr/>
              <p:nvPr/>
            </p:nvSpPr>
            <p:spPr>
              <a:xfrm>
                <a:off x="2245320" y="4369320"/>
                <a:ext cx="1580760" cy="272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1200" spc="-1" strike="noStrike">
                    <a:solidFill>
                      <a:schemeClr val="lt1"/>
                    </a:solidFill>
                    <a:latin typeface="Lucida Sans"/>
                  </a:rPr>
                  <a:t>Mais informações</a:t>
                </a:r>
                <a:endParaRPr b="0" lang="pt-BR" sz="12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102" name="Imagem 48" descr="Forma&#10;&#10;Descrição gerada automaticamente com confiança baixa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001960" y="4388760"/>
              <a:ext cx="218520" cy="21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3" name="Elipse 3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01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Estrela: 5 Pontas 4"/>
          <p:cNvSpPr/>
          <p:nvPr/>
        </p:nvSpPr>
        <p:spPr>
          <a:xfrm>
            <a:off x="712440" y="2137320"/>
            <a:ext cx="269640" cy="26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Estrela: 5 Pontas 6"/>
          <p:cNvSpPr/>
          <p:nvPr/>
        </p:nvSpPr>
        <p:spPr>
          <a:xfrm>
            <a:off x="1006560" y="2137320"/>
            <a:ext cx="269640" cy="26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" name="Estrela: 5 Pontas 7"/>
          <p:cNvSpPr/>
          <p:nvPr/>
        </p:nvSpPr>
        <p:spPr>
          <a:xfrm>
            <a:off x="1300680" y="2137320"/>
            <a:ext cx="269640" cy="26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7" name="Estrela: 5 Pontas 14"/>
          <p:cNvSpPr/>
          <p:nvPr/>
        </p:nvSpPr>
        <p:spPr>
          <a:xfrm>
            <a:off x="1594800" y="2137320"/>
            <a:ext cx="269640" cy="26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Estrela: 5 Pontas 22"/>
          <p:cNvSpPr/>
          <p:nvPr/>
        </p:nvSpPr>
        <p:spPr>
          <a:xfrm>
            <a:off x="1888920" y="2137320"/>
            <a:ext cx="269640" cy="269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 rotWithShape="0">
            <a:gsLst>
              <a:gs pos="43000">
                <a:srgbClr val="ffffff"/>
              </a:gs>
              <a:gs pos="67000">
                <a:srgbClr val="c00000"/>
              </a:gs>
              <a:gs pos="83000">
                <a:srgbClr val="c00000"/>
              </a:gs>
              <a:gs pos="100000">
                <a:srgbClr val="c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" name="CaixaDeTexto 24"/>
          <p:cNvSpPr/>
          <p:nvPr/>
        </p:nvSpPr>
        <p:spPr>
          <a:xfrm>
            <a:off x="2160000" y="2073600"/>
            <a:ext cx="7167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400" spc="-1" strike="noStrike">
                <a:solidFill>
                  <a:srgbClr val="676767"/>
                </a:solidFill>
                <a:latin typeface="Century Gothic"/>
              </a:rPr>
              <a:t>2024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Retângulo: Cantos Arredondados 28"/>
          <p:cNvSpPr/>
          <p:nvPr/>
        </p:nvSpPr>
        <p:spPr>
          <a:xfrm>
            <a:off x="2823120" y="2183040"/>
            <a:ext cx="652680" cy="209880"/>
          </a:xfrm>
          <a:prstGeom prst="roundRect">
            <a:avLst>
              <a:gd name="adj" fmla="val 16667"/>
            </a:avLst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UFMA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aixaDeTexto 30"/>
          <p:cNvSpPr/>
          <p:nvPr/>
        </p:nvSpPr>
        <p:spPr>
          <a:xfrm>
            <a:off x="3457800" y="2067120"/>
            <a:ext cx="14810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400" spc="-1" strike="noStrike">
                <a:solidFill>
                  <a:srgbClr val="676767"/>
                </a:solidFill>
                <a:latin typeface="Century Gothic"/>
              </a:rPr>
              <a:t>1 Temporada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2" name="Agrupar 37"/>
          <p:cNvGrpSpPr/>
          <p:nvPr/>
        </p:nvGrpSpPr>
        <p:grpSpPr>
          <a:xfrm>
            <a:off x="3897360" y="4322160"/>
            <a:ext cx="359640" cy="363960"/>
            <a:chOff x="3897360" y="4322160"/>
            <a:chExt cx="359640" cy="363960"/>
          </a:xfrm>
        </p:grpSpPr>
        <p:sp>
          <p:nvSpPr>
            <p:cNvPr id="113" name="Oval 3"/>
            <p:cNvSpPr/>
            <p:nvPr/>
          </p:nvSpPr>
          <p:spPr>
            <a:xfrm>
              <a:off x="3897360" y="4322160"/>
              <a:ext cx="359640" cy="359640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4" name="CaixaDeTexto 46"/>
            <p:cNvSpPr/>
            <p:nvPr/>
          </p:nvSpPr>
          <p:spPr>
            <a:xfrm>
              <a:off x="3938760" y="4322160"/>
              <a:ext cx="292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1800" spc="-1" strike="noStrike">
                  <a:solidFill>
                    <a:schemeClr val="lt1"/>
                  </a:solidFill>
                  <a:latin typeface="Calibri"/>
                </a:rPr>
                <a:t>+</a:t>
              </a: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15" name="Agrupar 47"/>
          <p:cNvGrpSpPr/>
          <p:nvPr/>
        </p:nvGrpSpPr>
        <p:grpSpPr>
          <a:xfrm>
            <a:off x="4417200" y="4322160"/>
            <a:ext cx="359640" cy="359640"/>
            <a:chOff x="4417200" y="4322160"/>
            <a:chExt cx="359640" cy="359640"/>
          </a:xfrm>
        </p:grpSpPr>
        <p:sp>
          <p:nvSpPr>
            <p:cNvPr id="116" name="Oval 36"/>
            <p:cNvSpPr/>
            <p:nvPr/>
          </p:nvSpPr>
          <p:spPr>
            <a:xfrm>
              <a:off x="4417200" y="4322160"/>
              <a:ext cx="359640" cy="359640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17" name="Gráfico 52" descr="Sinal de polegar para cima com preenchimento sólido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4510080" y="4365000"/>
              <a:ext cx="199800" cy="279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8" name="Agrupar 53"/>
          <p:cNvGrpSpPr/>
          <p:nvPr/>
        </p:nvGrpSpPr>
        <p:grpSpPr>
          <a:xfrm>
            <a:off x="4937400" y="4322160"/>
            <a:ext cx="359640" cy="359640"/>
            <a:chOff x="4937400" y="4322160"/>
            <a:chExt cx="359640" cy="359640"/>
          </a:xfrm>
        </p:grpSpPr>
        <p:sp>
          <p:nvSpPr>
            <p:cNvPr id="119" name="Oval 38"/>
            <p:cNvSpPr/>
            <p:nvPr/>
          </p:nvSpPr>
          <p:spPr>
            <a:xfrm>
              <a:off x="4937400" y="4322160"/>
              <a:ext cx="359640" cy="359640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20" name="Gráfico 55" descr="Sinal de polegar para cima com preenchimento sólido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 rot="10800000">
              <a:off x="5017680" y="4387680"/>
              <a:ext cx="199800" cy="279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Retângulo: Cantos Arredondados 26"/>
          <p:cNvSpPr/>
          <p:nvPr/>
        </p:nvSpPr>
        <p:spPr>
          <a:xfrm>
            <a:off x="607680" y="5728680"/>
            <a:ext cx="10566360" cy="1063080"/>
          </a:xfrm>
          <a:prstGeom prst="roundRect">
            <a:avLst>
              <a:gd name="adj" fmla="val 9122"/>
            </a:avLst>
          </a:prstGeom>
          <a:solidFill>
            <a:srgbClr val="67676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CaixaDeTexto 32"/>
          <p:cNvSpPr/>
          <p:nvPr/>
        </p:nvSpPr>
        <p:spPr>
          <a:xfrm>
            <a:off x="884520" y="6012360"/>
            <a:ext cx="2995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2000" spc="-1" strike="noStrike">
                <a:solidFill>
                  <a:schemeClr val="lt1"/>
                </a:solidFill>
                <a:latin typeface="Century Gothic"/>
              </a:rPr>
              <a:t>1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Retângulo: Cantos Arredondados 35"/>
          <p:cNvSpPr/>
          <p:nvPr/>
        </p:nvSpPr>
        <p:spPr>
          <a:xfrm>
            <a:off x="1810080" y="5864040"/>
            <a:ext cx="1799640" cy="791640"/>
          </a:xfrm>
          <a:prstGeom prst="roundRect">
            <a:avLst>
              <a:gd name="adj" fmla="val 9122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CaixaDeTexto 36"/>
          <p:cNvSpPr/>
          <p:nvPr/>
        </p:nvSpPr>
        <p:spPr>
          <a:xfrm>
            <a:off x="3750480" y="5738760"/>
            <a:ext cx="1188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1" lang="pt-BR" sz="1400" spc="-1" strike="noStrike">
                <a:solidFill>
                  <a:schemeClr val="lt1"/>
                </a:solidFill>
                <a:latin typeface="Century Gothic"/>
              </a:rPr>
              <a:t>Episódio 1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CaixaDeTexto 56"/>
          <p:cNvSpPr/>
          <p:nvPr/>
        </p:nvSpPr>
        <p:spPr>
          <a:xfrm>
            <a:off x="3826440" y="6116040"/>
            <a:ext cx="71715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1000" spc="-1" strike="noStrike">
                <a:solidFill>
                  <a:schemeClr val="lt1"/>
                </a:solidFill>
                <a:latin typeface="Century Gothic"/>
              </a:rPr>
              <a:t>Introdução aos Autômatos Finitos (AF)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CaixaDeTexto 57"/>
          <p:cNvSpPr/>
          <p:nvPr/>
        </p:nvSpPr>
        <p:spPr>
          <a:xfrm>
            <a:off x="10215000" y="5787000"/>
            <a:ext cx="78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10 min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Imagem 2050" descr=""/>
          <p:cNvPicPr/>
          <p:nvPr/>
        </p:nvPicPr>
        <p:blipFill>
          <a:blip r:embed="rId12"/>
          <a:stretch/>
        </p:blipFill>
        <p:spPr>
          <a:xfrm>
            <a:off x="2386800" y="5933880"/>
            <a:ext cx="645840" cy="6519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m 11" descr="Mar com sol ao fundo&#10;&#10;Descrição gerada automaticamente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9" name="Retângulo 3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141414"/>
              </a:gs>
              <a:gs pos="100000">
                <a:srgbClr val="141414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Retângulo 4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4141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1" name="Gráfico 13" descr="Lupa com preenchimento sólido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174400" y="161640"/>
            <a:ext cx="317520" cy="317520"/>
          </a:xfrm>
          <a:prstGeom prst="rect">
            <a:avLst/>
          </a:prstGeom>
          <a:ln w="0">
            <a:noFill/>
          </a:ln>
        </p:spPr>
      </p:pic>
      <p:pic>
        <p:nvPicPr>
          <p:cNvPr id="132" name="Gráfico 16" descr="Campainha com preenchimento sólido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584080" y="161640"/>
            <a:ext cx="317520" cy="317520"/>
          </a:xfrm>
          <a:prstGeom prst="rect">
            <a:avLst/>
          </a:prstGeom>
          <a:ln w="0">
            <a:noFill/>
          </a:ln>
        </p:spPr>
      </p:pic>
      <p:sp>
        <p:nvSpPr>
          <p:cNvPr id="133" name="Elipse 6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02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etângulo: Cantos Arredondados 83"/>
          <p:cNvSpPr/>
          <p:nvPr/>
        </p:nvSpPr>
        <p:spPr>
          <a:xfrm>
            <a:off x="607680" y="538200"/>
            <a:ext cx="10566360" cy="1063080"/>
          </a:xfrm>
          <a:prstGeom prst="roundRect">
            <a:avLst>
              <a:gd name="adj" fmla="val 9122"/>
            </a:avLst>
          </a:prstGeom>
          <a:solidFill>
            <a:srgbClr val="67676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5" name="CaixaDeTexto 84"/>
          <p:cNvSpPr/>
          <p:nvPr/>
        </p:nvSpPr>
        <p:spPr>
          <a:xfrm>
            <a:off x="884520" y="822240"/>
            <a:ext cx="2995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2000" spc="-1" strike="noStrike">
                <a:solidFill>
                  <a:schemeClr val="lt1"/>
                </a:solidFill>
                <a:latin typeface="Century Gothic"/>
              </a:rPr>
              <a:t>2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Retângulo: Cantos Arredondados 85"/>
          <p:cNvSpPr/>
          <p:nvPr/>
        </p:nvSpPr>
        <p:spPr>
          <a:xfrm>
            <a:off x="1810080" y="673920"/>
            <a:ext cx="1799640" cy="791640"/>
          </a:xfrm>
          <a:prstGeom prst="roundRect">
            <a:avLst>
              <a:gd name="adj" fmla="val 9122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7" name="CaixaDeTexto 86"/>
          <p:cNvSpPr/>
          <p:nvPr/>
        </p:nvSpPr>
        <p:spPr>
          <a:xfrm>
            <a:off x="3750480" y="548280"/>
            <a:ext cx="1188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1" lang="pt-BR" sz="1400" spc="-1" strike="noStrike">
                <a:solidFill>
                  <a:schemeClr val="lt1"/>
                </a:solidFill>
                <a:latin typeface="Century Gothic"/>
              </a:rPr>
              <a:t>Episódio 2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CaixaDeTexto 87"/>
          <p:cNvSpPr/>
          <p:nvPr/>
        </p:nvSpPr>
        <p:spPr>
          <a:xfrm>
            <a:off x="3826440" y="925560"/>
            <a:ext cx="71715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1000" spc="-1" strike="noStrike">
                <a:solidFill>
                  <a:schemeClr val="lt1"/>
                </a:solidFill>
                <a:latin typeface="Century Gothic"/>
              </a:rPr>
              <a:t>Reconhecimento de Padrões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CaixaDeTexto 88"/>
          <p:cNvSpPr/>
          <p:nvPr/>
        </p:nvSpPr>
        <p:spPr>
          <a:xfrm>
            <a:off x="10215000" y="596880"/>
            <a:ext cx="78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05 min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0" name="Imagem 89" descr=""/>
          <p:cNvPicPr/>
          <p:nvPr/>
        </p:nvPicPr>
        <p:blipFill>
          <a:blip r:embed="rId6"/>
          <a:stretch/>
        </p:blipFill>
        <p:spPr>
          <a:xfrm>
            <a:off x="2386800" y="743760"/>
            <a:ext cx="645840" cy="651960"/>
          </a:xfrm>
          <a:prstGeom prst="rect">
            <a:avLst/>
          </a:prstGeom>
          <a:ln w="0">
            <a:noFill/>
          </a:ln>
        </p:spPr>
      </p:pic>
      <p:sp>
        <p:nvSpPr>
          <p:cNvPr id="141" name="Retângulo: Cantos Arredondados 91"/>
          <p:cNvSpPr/>
          <p:nvPr/>
        </p:nvSpPr>
        <p:spPr>
          <a:xfrm>
            <a:off x="607680" y="1704960"/>
            <a:ext cx="10566360" cy="1063080"/>
          </a:xfrm>
          <a:prstGeom prst="roundRect">
            <a:avLst>
              <a:gd name="adj" fmla="val 9122"/>
            </a:avLst>
          </a:prstGeom>
          <a:solidFill>
            <a:srgbClr val="67676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2" name="CaixaDeTexto 92"/>
          <p:cNvSpPr/>
          <p:nvPr/>
        </p:nvSpPr>
        <p:spPr>
          <a:xfrm>
            <a:off x="884520" y="1989000"/>
            <a:ext cx="2995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2000" spc="-1" strike="noStrike">
                <a:solidFill>
                  <a:schemeClr val="lt1"/>
                </a:solidFill>
                <a:latin typeface="Century Gothic"/>
              </a:rPr>
              <a:t>3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Retângulo: Cantos Arredondados 93"/>
          <p:cNvSpPr/>
          <p:nvPr/>
        </p:nvSpPr>
        <p:spPr>
          <a:xfrm>
            <a:off x="1810080" y="1840680"/>
            <a:ext cx="1799640" cy="791640"/>
          </a:xfrm>
          <a:prstGeom prst="roundRect">
            <a:avLst>
              <a:gd name="adj" fmla="val 9122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4" name="CaixaDeTexto 94"/>
          <p:cNvSpPr/>
          <p:nvPr/>
        </p:nvSpPr>
        <p:spPr>
          <a:xfrm>
            <a:off x="3750480" y="1715400"/>
            <a:ext cx="1188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1" lang="pt-BR" sz="1400" spc="-1" strike="noStrike">
                <a:solidFill>
                  <a:schemeClr val="lt1"/>
                </a:solidFill>
                <a:latin typeface="Century Gothic"/>
              </a:rPr>
              <a:t>Episódio 3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CaixaDeTexto 95"/>
          <p:cNvSpPr/>
          <p:nvPr/>
        </p:nvSpPr>
        <p:spPr>
          <a:xfrm>
            <a:off x="3826440" y="2092680"/>
            <a:ext cx="71715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1000" spc="-1" strike="noStrike">
                <a:solidFill>
                  <a:schemeClr val="lt1"/>
                </a:solidFill>
                <a:latin typeface="Century Gothic"/>
              </a:rPr>
              <a:t>Autômatos Finitos Determinísticos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CaixaDeTexto 96"/>
          <p:cNvSpPr/>
          <p:nvPr/>
        </p:nvSpPr>
        <p:spPr>
          <a:xfrm>
            <a:off x="10215000" y="1763640"/>
            <a:ext cx="78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05 min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Imagem 97" descr=""/>
          <p:cNvPicPr/>
          <p:nvPr/>
        </p:nvPicPr>
        <p:blipFill>
          <a:blip r:embed="rId7"/>
          <a:stretch/>
        </p:blipFill>
        <p:spPr>
          <a:xfrm>
            <a:off x="2386800" y="1910520"/>
            <a:ext cx="645840" cy="651960"/>
          </a:xfrm>
          <a:prstGeom prst="rect">
            <a:avLst/>
          </a:prstGeom>
          <a:ln w="0">
            <a:noFill/>
          </a:ln>
        </p:spPr>
      </p:pic>
      <p:sp>
        <p:nvSpPr>
          <p:cNvPr id="148" name="Retângulo: Cantos Arredondados 99"/>
          <p:cNvSpPr/>
          <p:nvPr/>
        </p:nvSpPr>
        <p:spPr>
          <a:xfrm>
            <a:off x="607680" y="2872080"/>
            <a:ext cx="10566360" cy="1063080"/>
          </a:xfrm>
          <a:prstGeom prst="roundRect">
            <a:avLst>
              <a:gd name="adj" fmla="val 9122"/>
            </a:avLst>
          </a:prstGeom>
          <a:solidFill>
            <a:srgbClr val="67676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9" name="CaixaDeTexto 100"/>
          <p:cNvSpPr/>
          <p:nvPr/>
        </p:nvSpPr>
        <p:spPr>
          <a:xfrm>
            <a:off x="884520" y="3155760"/>
            <a:ext cx="2995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2000" spc="-1" strike="noStrike">
                <a:solidFill>
                  <a:schemeClr val="lt1"/>
                </a:solidFill>
                <a:latin typeface="Century Gothic"/>
              </a:rPr>
              <a:t>4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Retângulo: Cantos Arredondados 101"/>
          <p:cNvSpPr/>
          <p:nvPr/>
        </p:nvSpPr>
        <p:spPr>
          <a:xfrm>
            <a:off x="1810080" y="3007800"/>
            <a:ext cx="1799640" cy="791640"/>
          </a:xfrm>
          <a:prstGeom prst="roundRect">
            <a:avLst>
              <a:gd name="adj" fmla="val 9122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1" name="CaixaDeTexto 102"/>
          <p:cNvSpPr/>
          <p:nvPr/>
        </p:nvSpPr>
        <p:spPr>
          <a:xfrm>
            <a:off x="3750480" y="2882160"/>
            <a:ext cx="1188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1" lang="pt-BR" sz="1400" spc="-1" strike="noStrike">
                <a:solidFill>
                  <a:schemeClr val="lt1"/>
                </a:solidFill>
                <a:latin typeface="Century Gothic"/>
              </a:rPr>
              <a:t>Episódio 4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CaixaDeTexto 103"/>
          <p:cNvSpPr/>
          <p:nvPr/>
        </p:nvSpPr>
        <p:spPr>
          <a:xfrm>
            <a:off x="3826440" y="3259440"/>
            <a:ext cx="71715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1000" spc="-1" strike="noStrike">
                <a:solidFill>
                  <a:schemeClr val="lt1"/>
                </a:solidFill>
                <a:latin typeface="Century Gothic"/>
              </a:rPr>
              <a:t>Implementação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CaixaDeTexto 104"/>
          <p:cNvSpPr/>
          <p:nvPr/>
        </p:nvSpPr>
        <p:spPr>
          <a:xfrm>
            <a:off x="10215000" y="2930400"/>
            <a:ext cx="78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10 min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Imagem 105" descr=""/>
          <p:cNvPicPr/>
          <p:nvPr/>
        </p:nvPicPr>
        <p:blipFill>
          <a:blip r:embed="rId8"/>
          <a:stretch/>
        </p:blipFill>
        <p:spPr>
          <a:xfrm>
            <a:off x="2386800" y="3077640"/>
            <a:ext cx="645840" cy="651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6080" y="322200"/>
            <a:ext cx="9419760" cy="5298480"/>
          </a:xfrm>
          <a:prstGeom prst="rect">
            <a:avLst/>
          </a:prstGeom>
          <a:ln w="0">
            <a:noFill/>
          </a:ln>
        </p:spPr>
      </p:pic>
      <p:sp>
        <p:nvSpPr>
          <p:cNvPr id="156" name="Retângulo 50"/>
          <p:cNvSpPr/>
          <p:nvPr/>
        </p:nvSpPr>
        <p:spPr>
          <a:xfrm>
            <a:off x="0" y="3708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7" name="Retângulo 58"/>
          <p:cNvSpPr/>
          <p:nvPr/>
        </p:nvSpPr>
        <p:spPr>
          <a:xfrm>
            <a:off x="-72720" y="-16920"/>
            <a:ext cx="1544040" cy="689148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58" name="Gráfico 10" descr="Seta para Direita com preenchimento sólido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>
            <a:off x="243360" y="44280"/>
            <a:ext cx="554040" cy="554040"/>
          </a:xfrm>
          <a:prstGeom prst="rect">
            <a:avLst/>
          </a:prstGeom>
          <a:ln w="0">
            <a:noFill/>
          </a:ln>
        </p:spPr>
      </p:pic>
      <p:grpSp>
        <p:nvGrpSpPr>
          <p:cNvPr id="159" name="Agrupar 61"/>
          <p:cNvGrpSpPr/>
          <p:nvPr/>
        </p:nvGrpSpPr>
        <p:grpSpPr>
          <a:xfrm>
            <a:off x="520200" y="6109200"/>
            <a:ext cx="2203560" cy="339120"/>
            <a:chOff x="520200" y="6109200"/>
            <a:chExt cx="2203560" cy="339120"/>
          </a:xfrm>
        </p:grpSpPr>
        <p:grpSp>
          <p:nvGrpSpPr>
            <p:cNvPr id="160" name="Agrupar 29"/>
            <p:cNvGrpSpPr/>
            <p:nvPr/>
          </p:nvGrpSpPr>
          <p:grpSpPr>
            <a:xfrm>
              <a:off x="520200" y="6109200"/>
              <a:ext cx="2203560" cy="321840"/>
              <a:chOff x="520200" y="6109200"/>
              <a:chExt cx="2203560" cy="321840"/>
            </a:xfrm>
          </p:grpSpPr>
          <p:pic>
            <p:nvPicPr>
              <p:cNvPr id="161" name="Imagem 12" descr="Ícone&#10;&#10;Descrição gerada automaticamente"/>
              <p:cNvPicPr/>
              <p:nvPr/>
            </p:nvPicPr>
            <p:blipFill>
              <a:blip r:embed="rId6"/>
              <a:stretch/>
            </p:blipFill>
            <p:spPr>
              <a:xfrm>
                <a:off x="5202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2" name="Imagem 17" descr="Ícone&#10;&#10;Descrição gerada automaticamente"/>
              <p:cNvPicPr/>
              <p:nvPr/>
            </p:nvPicPr>
            <p:blipFill>
              <a:blip r:embed="rId7"/>
              <a:stretch/>
            </p:blipFill>
            <p:spPr>
              <a:xfrm>
                <a:off x="11491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3" name="Imagem 18" descr="Ícone&#10;&#10;Descrição gerada automaticamente"/>
              <p:cNvPicPr/>
              <p:nvPr/>
            </p:nvPicPr>
            <p:blipFill>
              <a:blip r:embed="rId8"/>
              <a:stretch/>
            </p:blipFill>
            <p:spPr>
              <a:xfrm flipH="1">
                <a:off x="177840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4" name="Imagem 20" descr="Ícone&#10;&#10;Descrição gerada automaticamente"/>
              <p:cNvPicPr/>
              <p:nvPr/>
            </p:nvPicPr>
            <p:blipFill>
              <a:blip r:embed="rId9"/>
              <a:stretch/>
            </p:blipFill>
            <p:spPr>
              <a:xfrm>
                <a:off x="24073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5" name="CaixaDeTexto 59"/>
            <p:cNvSpPr/>
            <p:nvPr/>
          </p:nvSpPr>
          <p:spPr>
            <a:xfrm>
              <a:off x="1096560" y="614772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6" name="CaixaDeTexto 60"/>
            <p:cNvSpPr/>
            <p:nvPr/>
          </p:nvSpPr>
          <p:spPr>
            <a:xfrm>
              <a:off x="1725480" y="615240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7" name="CaixaDeTexto 15"/>
          <p:cNvSpPr/>
          <p:nvPr/>
        </p:nvSpPr>
        <p:spPr>
          <a:xfrm>
            <a:off x="1216080" y="2705760"/>
            <a:ext cx="516204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Estados;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Transições;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Estado inicial;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Estados de aceitação.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CaixaDeTexto 1"/>
          <p:cNvSpPr/>
          <p:nvPr/>
        </p:nvSpPr>
        <p:spPr>
          <a:xfrm>
            <a:off x="1143360" y="1602720"/>
            <a:ext cx="5162040" cy="1065240"/>
          </a:xfrm>
          <a:prstGeom prst="rect">
            <a:avLst/>
          </a:prstGeom>
          <a:noFill/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1.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	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Introdução aos Autômatos Finitos (AF)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Elipse 23"/>
          <p:cNvSpPr/>
          <p:nvPr/>
        </p:nvSpPr>
        <p:spPr>
          <a:xfrm>
            <a:off x="518400" y="5608440"/>
            <a:ext cx="179640" cy="179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70" name="Conector reto 27"/>
          <p:cNvCxnSpPr/>
          <p:nvPr/>
        </p:nvCxnSpPr>
        <p:spPr>
          <a:xfrm>
            <a:off x="698040" y="5698440"/>
            <a:ext cx="1458720" cy="360"/>
          </a:xfrm>
          <a:prstGeom prst="straightConnector1">
            <a:avLst/>
          </a:prstGeom>
          <a:ln w="38100">
            <a:solidFill>
              <a:srgbClr val="ffffff"/>
            </a:solidFill>
          </a:ln>
        </p:spPr>
      </p:cxnSp>
      <p:sp>
        <p:nvSpPr>
          <p:cNvPr id="171" name="Retângulo 62"/>
          <p:cNvSpPr/>
          <p:nvPr/>
        </p:nvSpPr>
        <p:spPr>
          <a:xfrm>
            <a:off x="10709280" y="-37440"/>
            <a:ext cx="1544040" cy="693216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72" name="Agrupar 56"/>
          <p:cNvGrpSpPr/>
          <p:nvPr/>
        </p:nvGrpSpPr>
        <p:grpSpPr>
          <a:xfrm>
            <a:off x="8139600" y="6104160"/>
            <a:ext cx="2824200" cy="326880"/>
            <a:chOff x="8139600" y="6104160"/>
            <a:chExt cx="2824200" cy="326880"/>
          </a:xfrm>
        </p:grpSpPr>
        <p:grpSp>
          <p:nvGrpSpPr>
            <p:cNvPr id="173" name="Agrupar 44"/>
            <p:cNvGrpSpPr/>
            <p:nvPr/>
          </p:nvGrpSpPr>
          <p:grpSpPr>
            <a:xfrm>
              <a:off x="8139600" y="6109200"/>
              <a:ext cx="316440" cy="316440"/>
              <a:chOff x="8139600" y="6109200"/>
              <a:chExt cx="316440" cy="316440"/>
            </a:xfrm>
          </p:grpSpPr>
          <p:pic>
            <p:nvPicPr>
              <p:cNvPr id="174" name="Imagem 28" descr="Ícone&#10;&#10;Descrição gerada automaticamente"/>
              <p:cNvPicPr/>
              <p:nvPr/>
            </p:nvPicPr>
            <p:blipFill>
              <a:blip r:embed="rId10"/>
              <a:stretch/>
            </p:blipFill>
            <p:spPr>
              <a:xfrm>
                <a:off x="81396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175" name="Conector reto 32"/>
              <p:cNvCxnSpPr/>
              <p:nvPr/>
            </p:nvCxnSpPr>
            <p:spPr>
              <a:xfrm>
                <a:off x="8456040" y="6114240"/>
                <a:ext cx="360" cy="29808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</a:ln>
            </p:spPr>
          </p:cxnSp>
        </p:grpSp>
        <p:pic>
          <p:nvPicPr>
            <p:cNvPr id="176" name="Imagem 43" descr="Texto, Ícone&#10;&#10;Descrição gerada automaticamente"/>
            <p:cNvPicPr/>
            <p:nvPr/>
          </p:nvPicPr>
          <p:blipFill>
            <a:blip r:embed="rId11"/>
            <a:stretch/>
          </p:blipFill>
          <p:spPr>
            <a:xfrm>
              <a:off x="8768520" y="61092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Imagem 49" descr="Desenho com traços pretos em fundo branco&#10;&#10;Descrição gerada automaticamente com confiança média"/>
            <p:cNvPicPr/>
            <p:nvPr/>
          </p:nvPicPr>
          <p:blipFill>
            <a:blip r:embed="rId12"/>
            <a:stretch/>
          </p:blipFill>
          <p:spPr>
            <a:xfrm>
              <a:off x="939492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Imagem 52" descr="Medidor com números e letras em fundo preto&#10;&#10;Descrição gerada automaticamente com confiança média"/>
            <p:cNvPicPr/>
            <p:nvPr/>
          </p:nvPicPr>
          <p:blipFill>
            <a:blip r:embed="rId13"/>
            <a:stretch/>
          </p:blipFill>
          <p:spPr>
            <a:xfrm>
              <a:off x="10020960" y="61146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Imagem 54" descr="Ícone&#10;&#10;Descrição gerada automaticamente"/>
            <p:cNvPicPr/>
            <p:nvPr/>
          </p:nvPicPr>
          <p:blipFill>
            <a:blip r:embed="rId14"/>
            <a:stretch/>
          </p:blipFill>
          <p:spPr>
            <a:xfrm>
              <a:off x="1064736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0" name="Imagem 8" descr="Texto, Ícone&#10;&#10;Descrição gerada automaticamente"/>
          <p:cNvPicPr/>
          <p:nvPr/>
        </p:nvPicPr>
        <p:blipFill>
          <a:blip r:embed="rId15"/>
          <a:stretch/>
        </p:blipFill>
        <p:spPr>
          <a:xfrm>
            <a:off x="11525400" y="163080"/>
            <a:ext cx="316440" cy="316440"/>
          </a:xfrm>
          <a:prstGeom prst="rect">
            <a:avLst/>
          </a:prstGeom>
          <a:ln w="0">
            <a:noFill/>
          </a:ln>
        </p:spPr>
      </p:pic>
      <p:sp>
        <p:nvSpPr>
          <p:cNvPr id="181" name="Elipse 6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03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aixaDeTexto 55"/>
          <p:cNvSpPr/>
          <p:nvPr/>
        </p:nvSpPr>
        <p:spPr>
          <a:xfrm>
            <a:off x="10900800" y="5531400"/>
            <a:ext cx="77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10:00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83" name="Conector reto 22"/>
          <p:cNvCxnSpPr>
            <a:stCxn id="169" idx="6"/>
          </p:cNvCxnSpPr>
          <p:nvPr/>
        </p:nvCxnSpPr>
        <p:spPr>
          <a:xfrm>
            <a:off x="698040" y="5698440"/>
            <a:ext cx="10203120" cy="360"/>
          </a:xfrm>
          <a:prstGeom prst="straightConnector1">
            <a:avLst/>
          </a:prstGeom>
          <a:ln w="38100">
            <a:solidFill>
              <a:srgbClr val="676767"/>
            </a:solidFill>
          </a:ln>
        </p:spPr>
      </p:cxnSp>
    </p:spTree>
  </p:cSld>
  <p:transition spd="slow">
    <p:fade thruBlk="true"/>
  </p:transition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m 26" descr=""/>
          <p:cNvPicPr/>
          <p:nvPr/>
        </p:nvPicPr>
        <p:blipFill>
          <a:blip r:embed="rId1"/>
          <a:srcRect l="0" t="3053" r="0" b="305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85" name="Retângulo 50"/>
          <p:cNvSpPr/>
          <p:nvPr/>
        </p:nvSpPr>
        <p:spPr>
          <a:xfrm>
            <a:off x="0" y="3708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6" name="Retângulo 58"/>
          <p:cNvSpPr/>
          <p:nvPr/>
        </p:nvSpPr>
        <p:spPr>
          <a:xfrm>
            <a:off x="-72720" y="-16920"/>
            <a:ext cx="1544040" cy="689148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87" name="Gráfico 10" descr="Seta para Direita com preenchimento sólido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243360" y="44280"/>
            <a:ext cx="554040" cy="554040"/>
          </a:xfrm>
          <a:prstGeom prst="rect">
            <a:avLst/>
          </a:prstGeom>
          <a:ln w="0">
            <a:noFill/>
          </a:ln>
        </p:spPr>
      </p:pic>
      <p:grpSp>
        <p:nvGrpSpPr>
          <p:cNvPr id="188" name="Agrupar 61"/>
          <p:cNvGrpSpPr/>
          <p:nvPr/>
        </p:nvGrpSpPr>
        <p:grpSpPr>
          <a:xfrm>
            <a:off x="520200" y="6109200"/>
            <a:ext cx="2203560" cy="339120"/>
            <a:chOff x="520200" y="6109200"/>
            <a:chExt cx="2203560" cy="339120"/>
          </a:xfrm>
        </p:grpSpPr>
        <p:grpSp>
          <p:nvGrpSpPr>
            <p:cNvPr id="189" name="Agrupar 29"/>
            <p:cNvGrpSpPr/>
            <p:nvPr/>
          </p:nvGrpSpPr>
          <p:grpSpPr>
            <a:xfrm>
              <a:off x="520200" y="6109200"/>
              <a:ext cx="2203560" cy="321840"/>
              <a:chOff x="520200" y="6109200"/>
              <a:chExt cx="2203560" cy="321840"/>
            </a:xfrm>
          </p:grpSpPr>
          <p:pic>
            <p:nvPicPr>
              <p:cNvPr id="190" name="Imagem 12" descr="Ícone&#10;&#10;Descrição gerada automaticamente"/>
              <p:cNvPicPr/>
              <p:nvPr/>
            </p:nvPicPr>
            <p:blipFill>
              <a:blip r:embed="rId4"/>
              <a:stretch/>
            </p:blipFill>
            <p:spPr>
              <a:xfrm>
                <a:off x="5202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1" name="Imagem 17" descr="Ícone&#10;&#10;Descrição gerada automaticamente"/>
              <p:cNvPicPr/>
              <p:nvPr/>
            </p:nvPicPr>
            <p:blipFill>
              <a:blip r:embed="rId5"/>
              <a:stretch/>
            </p:blipFill>
            <p:spPr>
              <a:xfrm>
                <a:off x="11491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2" name="Imagem 18" descr="Ícone&#10;&#10;Descrição gerada automaticamente"/>
              <p:cNvPicPr/>
              <p:nvPr/>
            </p:nvPicPr>
            <p:blipFill>
              <a:blip r:embed="rId6"/>
              <a:stretch/>
            </p:blipFill>
            <p:spPr>
              <a:xfrm flipH="1">
                <a:off x="177840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3" name="Imagem 20" descr="Ícone&#10;&#10;Descrição gerada automaticamente"/>
              <p:cNvPicPr/>
              <p:nvPr/>
            </p:nvPicPr>
            <p:blipFill>
              <a:blip r:embed="rId7"/>
              <a:stretch/>
            </p:blipFill>
            <p:spPr>
              <a:xfrm>
                <a:off x="24073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94" name="CaixaDeTexto 59"/>
            <p:cNvSpPr/>
            <p:nvPr/>
          </p:nvSpPr>
          <p:spPr>
            <a:xfrm>
              <a:off x="1096560" y="614772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5" name="CaixaDeTexto 60"/>
            <p:cNvSpPr/>
            <p:nvPr/>
          </p:nvSpPr>
          <p:spPr>
            <a:xfrm>
              <a:off x="1725480" y="615240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96" name="CaixaDeTexto 1"/>
          <p:cNvSpPr/>
          <p:nvPr/>
        </p:nvSpPr>
        <p:spPr>
          <a:xfrm>
            <a:off x="520200" y="1576800"/>
            <a:ext cx="5162040" cy="1065240"/>
          </a:xfrm>
          <a:prstGeom prst="rect">
            <a:avLst/>
          </a:prstGeom>
          <a:noFill/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2.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	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Reconhecimento de Padrões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7" name="Conector reto 27"/>
          <p:cNvCxnSpPr/>
          <p:nvPr/>
        </p:nvCxnSpPr>
        <p:spPr>
          <a:xfrm>
            <a:off x="698040" y="5698440"/>
            <a:ext cx="1458720" cy="360"/>
          </a:xfrm>
          <a:prstGeom prst="straightConnector1">
            <a:avLst/>
          </a:prstGeom>
          <a:ln w="38100">
            <a:solidFill>
              <a:srgbClr val="ffffff"/>
            </a:solidFill>
          </a:ln>
        </p:spPr>
      </p:cxnSp>
      <p:sp>
        <p:nvSpPr>
          <p:cNvPr id="198" name="Retângulo 62"/>
          <p:cNvSpPr/>
          <p:nvPr/>
        </p:nvSpPr>
        <p:spPr>
          <a:xfrm>
            <a:off x="10709280" y="-37440"/>
            <a:ext cx="1544040" cy="693216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99" name="Agrupar 56"/>
          <p:cNvGrpSpPr/>
          <p:nvPr/>
        </p:nvGrpSpPr>
        <p:grpSpPr>
          <a:xfrm>
            <a:off x="8139600" y="6104160"/>
            <a:ext cx="2824200" cy="326880"/>
            <a:chOff x="8139600" y="6104160"/>
            <a:chExt cx="2824200" cy="326880"/>
          </a:xfrm>
        </p:grpSpPr>
        <p:grpSp>
          <p:nvGrpSpPr>
            <p:cNvPr id="200" name="Agrupar 44"/>
            <p:cNvGrpSpPr/>
            <p:nvPr/>
          </p:nvGrpSpPr>
          <p:grpSpPr>
            <a:xfrm>
              <a:off x="8139600" y="6109200"/>
              <a:ext cx="316440" cy="316440"/>
              <a:chOff x="8139600" y="6109200"/>
              <a:chExt cx="316440" cy="316440"/>
            </a:xfrm>
          </p:grpSpPr>
          <p:pic>
            <p:nvPicPr>
              <p:cNvPr id="201" name="Imagem 28" descr="Ícone&#10;&#10;Descrição gerada automaticamente"/>
              <p:cNvPicPr/>
              <p:nvPr/>
            </p:nvPicPr>
            <p:blipFill>
              <a:blip r:embed="rId8"/>
              <a:stretch/>
            </p:blipFill>
            <p:spPr>
              <a:xfrm>
                <a:off x="81396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02" name="Conector reto 32"/>
              <p:cNvCxnSpPr/>
              <p:nvPr/>
            </p:nvCxnSpPr>
            <p:spPr>
              <a:xfrm>
                <a:off x="8456040" y="6114240"/>
                <a:ext cx="360" cy="29808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</a:ln>
            </p:spPr>
          </p:cxnSp>
        </p:grpSp>
        <p:pic>
          <p:nvPicPr>
            <p:cNvPr id="203" name="Imagem 43" descr="Texto, Ícone&#10;&#10;Descrição gerada automaticamente"/>
            <p:cNvPicPr/>
            <p:nvPr/>
          </p:nvPicPr>
          <p:blipFill>
            <a:blip r:embed="rId9"/>
            <a:stretch/>
          </p:blipFill>
          <p:spPr>
            <a:xfrm>
              <a:off x="8768520" y="61092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4" name="Imagem 49" descr="Desenho com traços pretos em fundo branco&#10;&#10;Descrição gerada automaticamente com confiança média"/>
            <p:cNvPicPr/>
            <p:nvPr/>
          </p:nvPicPr>
          <p:blipFill>
            <a:blip r:embed="rId10"/>
            <a:stretch/>
          </p:blipFill>
          <p:spPr>
            <a:xfrm>
              <a:off x="939492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Imagem 52" descr="Medidor com números e letras em fundo preto&#10;&#10;Descrição gerada automaticamente com confiança média"/>
            <p:cNvPicPr/>
            <p:nvPr/>
          </p:nvPicPr>
          <p:blipFill>
            <a:blip r:embed="rId11"/>
            <a:stretch/>
          </p:blipFill>
          <p:spPr>
            <a:xfrm>
              <a:off x="10020960" y="61146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Imagem 54" descr="Ícone&#10;&#10;Descrição gerada automaticamente"/>
            <p:cNvPicPr/>
            <p:nvPr/>
          </p:nvPicPr>
          <p:blipFill>
            <a:blip r:embed="rId12"/>
            <a:stretch/>
          </p:blipFill>
          <p:spPr>
            <a:xfrm>
              <a:off x="1064736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7" name="Imagem 8" descr="Texto, Ícone&#10;&#10;Descrição gerada automaticamente"/>
          <p:cNvPicPr/>
          <p:nvPr/>
        </p:nvPicPr>
        <p:blipFill>
          <a:blip r:embed="rId13"/>
          <a:stretch/>
        </p:blipFill>
        <p:spPr>
          <a:xfrm>
            <a:off x="11525400" y="163080"/>
            <a:ext cx="316440" cy="316440"/>
          </a:xfrm>
          <a:prstGeom prst="rect">
            <a:avLst/>
          </a:prstGeom>
          <a:ln w="0">
            <a:noFill/>
          </a:ln>
        </p:spPr>
      </p:pic>
      <p:sp>
        <p:nvSpPr>
          <p:cNvPr id="208" name="Elipse 6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04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aixaDeTexto 55"/>
          <p:cNvSpPr/>
          <p:nvPr/>
        </p:nvSpPr>
        <p:spPr>
          <a:xfrm>
            <a:off x="10900800" y="5531400"/>
            <a:ext cx="77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05:00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0" name="Conector reto 22"/>
          <p:cNvCxnSpPr/>
          <p:nvPr/>
        </p:nvCxnSpPr>
        <p:spPr>
          <a:xfrm>
            <a:off x="698040" y="5698440"/>
            <a:ext cx="10203120" cy="360"/>
          </a:xfrm>
          <a:prstGeom prst="straightConnector1">
            <a:avLst/>
          </a:prstGeom>
          <a:ln w="38100">
            <a:solidFill>
              <a:srgbClr val="676767"/>
            </a:solidFill>
          </a:ln>
        </p:spPr>
      </p:cxnSp>
      <p:sp>
        <p:nvSpPr>
          <p:cNvPr id="211" name="CaixaDeTexto 2"/>
          <p:cNvSpPr/>
          <p:nvPr/>
        </p:nvSpPr>
        <p:spPr>
          <a:xfrm>
            <a:off x="514440" y="2653920"/>
            <a:ext cx="516204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O que é reconhecimento de padrões?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Qual a importância do reconhecimento de padrões em várias áreas?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Elipse 3"/>
          <p:cNvSpPr/>
          <p:nvPr/>
        </p:nvSpPr>
        <p:spPr>
          <a:xfrm>
            <a:off x="7093080" y="5608440"/>
            <a:ext cx="179640" cy="179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213" name="Conector reto 4"/>
          <p:cNvCxnSpPr>
            <a:endCxn id="212" idx="2"/>
          </p:cNvCxnSpPr>
          <p:nvPr/>
        </p:nvCxnSpPr>
        <p:spPr>
          <a:xfrm>
            <a:off x="698040" y="5698440"/>
            <a:ext cx="6395400" cy="360"/>
          </a:xfrm>
          <a:prstGeom prst="straightConnector1">
            <a:avLst/>
          </a:prstGeom>
          <a:ln w="38100">
            <a:solidFill>
              <a:srgbClr val="c00000"/>
            </a:solidFill>
          </a:ln>
        </p:spPr>
      </p:cxnSp>
    </p:spTree>
  </p:cSld>
  <p:transition spd="slow">
    <p:fade thruBlk="true"/>
  </p:transition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m 26" descr=""/>
          <p:cNvPicPr/>
          <p:nvPr/>
        </p:nvPicPr>
        <p:blipFill>
          <a:blip r:embed="rId1"/>
          <a:srcRect l="0" t="19646" r="15906" b="19646"/>
          <a:stretch/>
        </p:blipFill>
        <p:spPr>
          <a:xfrm>
            <a:off x="5469480" y="1574280"/>
            <a:ext cx="5656320" cy="3783240"/>
          </a:xfrm>
          <a:prstGeom prst="rect">
            <a:avLst/>
          </a:prstGeom>
          <a:ln w="0">
            <a:noFill/>
          </a:ln>
        </p:spPr>
      </p:pic>
      <p:sp>
        <p:nvSpPr>
          <p:cNvPr id="215" name="Retângulo 50"/>
          <p:cNvSpPr/>
          <p:nvPr/>
        </p:nvSpPr>
        <p:spPr>
          <a:xfrm>
            <a:off x="0" y="3708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6" name="Gráfico 10" descr="Seta para Direita com preenchimento sólido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243360" y="44280"/>
            <a:ext cx="554040" cy="554040"/>
          </a:xfrm>
          <a:prstGeom prst="rect">
            <a:avLst/>
          </a:prstGeom>
          <a:ln w="0">
            <a:noFill/>
          </a:ln>
        </p:spPr>
      </p:pic>
      <p:grpSp>
        <p:nvGrpSpPr>
          <p:cNvPr id="217" name="Agrupar 61"/>
          <p:cNvGrpSpPr/>
          <p:nvPr/>
        </p:nvGrpSpPr>
        <p:grpSpPr>
          <a:xfrm>
            <a:off x="520200" y="6109200"/>
            <a:ext cx="2203560" cy="339120"/>
            <a:chOff x="520200" y="6109200"/>
            <a:chExt cx="2203560" cy="339120"/>
          </a:xfrm>
        </p:grpSpPr>
        <p:grpSp>
          <p:nvGrpSpPr>
            <p:cNvPr id="218" name="Agrupar 29"/>
            <p:cNvGrpSpPr/>
            <p:nvPr/>
          </p:nvGrpSpPr>
          <p:grpSpPr>
            <a:xfrm>
              <a:off x="520200" y="6109200"/>
              <a:ext cx="2203560" cy="321840"/>
              <a:chOff x="520200" y="6109200"/>
              <a:chExt cx="2203560" cy="321840"/>
            </a:xfrm>
          </p:grpSpPr>
          <p:pic>
            <p:nvPicPr>
              <p:cNvPr id="219" name="Imagem 12" descr="Ícone&#10;&#10;Descrição gerada automaticamente"/>
              <p:cNvPicPr/>
              <p:nvPr/>
            </p:nvPicPr>
            <p:blipFill>
              <a:blip r:embed="rId4"/>
              <a:stretch/>
            </p:blipFill>
            <p:spPr>
              <a:xfrm>
                <a:off x="5202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0" name="Imagem 17" descr="Ícone&#10;&#10;Descrição gerada automaticamente"/>
              <p:cNvPicPr/>
              <p:nvPr/>
            </p:nvPicPr>
            <p:blipFill>
              <a:blip r:embed="rId5"/>
              <a:stretch/>
            </p:blipFill>
            <p:spPr>
              <a:xfrm>
                <a:off x="11491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1" name="Imagem 18" descr="Ícone&#10;&#10;Descrição gerada automaticamente"/>
              <p:cNvPicPr/>
              <p:nvPr/>
            </p:nvPicPr>
            <p:blipFill>
              <a:blip r:embed="rId6"/>
              <a:stretch/>
            </p:blipFill>
            <p:spPr>
              <a:xfrm flipH="1">
                <a:off x="177840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2" name="Imagem 20" descr="Ícone&#10;&#10;Descrição gerada automaticamente"/>
              <p:cNvPicPr/>
              <p:nvPr/>
            </p:nvPicPr>
            <p:blipFill>
              <a:blip r:embed="rId7"/>
              <a:stretch/>
            </p:blipFill>
            <p:spPr>
              <a:xfrm>
                <a:off x="2407320" y="61146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23" name="CaixaDeTexto 59"/>
            <p:cNvSpPr/>
            <p:nvPr/>
          </p:nvSpPr>
          <p:spPr>
            <a:xfrm>
              <a:off x="1096560" y="614772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4" name="CaixaDeTexto 60"/>
            <p:cNvSpPr/>
            <p:nvPr/>
          </p:nvSpPr>
          <p:spPr>
            <a:xfrm>
              <a:off x="1725480" y="6152400"/>
              <a:ext cx="421920" cy="295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50000"/>
                </a:lnSpc>
              </a:pPr>
              <a:r>
                <a:rPr b="0" lang="pt-BR" sz="900" spc="-1" strike="noStrike">
                  <a:solidFill>
                    <a:schemeClr val="lt1"/>
                  </a:solidFill>
                  <a:latin typeface="Century Gothic"/>
                </a:rPr>
                <a:t>10</a:t>
              </a:r>
              <a:endParaRPr b="0" lang="pt-BR" sz="9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25" name="CaixaDeTexto 15"/>
          <p:cNvSpPr/>
          <p:nvPr/>
        </p:nvSpPr>
        <p:spPr>
          <a:xfrm>
            <a:off x="514440" y="2597400"/>
            <a:ext cx="516204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Definição de AFD;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Transições determinísticas entre estados.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CaixaDeTexto 1"/>
          <p:cNvSpPr/>
          <p:nvPr/>
        </p:nvSpPr>
        <p:spPr>
          <a:xfrm>
            <a:off x="520200" y="1576800"/>
            <a:ext cx="5162040" cy="1065240"/>
          </a:xfrm>
          <a:prstGeom prst="rect">
            <a:avLst/>
          </a:prstGeom>
          <a:noFill/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3.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	</a:t>
            </a:r>
            <a:r>
              <a:rPr b="1" lang="pt-BR" sz="3200" spc="-1" strike="noStrike">
                <a:solidFill>
                  <a:schemeClr val="lt1"/>
                </a:solidFill>
                <a:latin typeface="Century Gothic"/>
              </a:rPr>
              <a:t>Autômatos Finitos Determinísticos (AFDs)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27" name="Conector reto 27"/>
          <p:cNvCxnSpPr/>
          <p:nvPr/>
        </p:nvCxnSpPr>
        <p:spPr>
          <a:xfrm>
            <a:off x="698040" y="5698440"/>
            <a:ext cx="1458720" cy="360"/>
          </a:xfrm>
          <a:prstGeom prst="straightConnector1">
            <a:avLst/>
          </a:prstGeom>
          <a:ln w="38100">
            <a:solidFill>
              <a:srgbClr val="ffffff"/>
            </a:solidFill>
          </a:ln>
        </p:spPr>
      </p:cxnSp>
      <p:sp>
        <p:nvSpPr>
          <p:cNvPr id="228" name="Retângulo 62"/>
          <p:cNvSpPr/>
          <p:nvPr/>
        </p:nvSpPr>
        <p:spPr>
          <a:xfrm>
            <a:off x="10709280" y="-37440"/>
            <a:ext cx="1544040" cy="693216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29" name="Agrupar 56"/>
          <p:cNvGrpSpPr/>
          <p:nvPr/>
        </p:nvGrpSpPr>
        <p:grpSpPr>
          <a:xfrm>
            <a:off x="8139600" y="6104160"/>
            <a:ext cx="2824200" cy="326880"/>
            <a:chOff x="8139600" y="6104160"/>
            <a:chExt cx="2824200" cy="326880"/>
          </a:xfrm>
        </p:grpSpPr>
        <p:grpSp>
          <p:nvGrpSpPr>
            <p:cNvPr id="230" name="Agrupar 44"/>
            <p:cNvGrpSpPr/>
            <p:nvPr/>
          </p:nvGrpSpPr>
          <p:grpSpPr>
            <a:xfrm>
              <a:off x="8139600" y="6109200"/>
              <a:ext cx="316440" cy="316440"/>
              <a:chOff x="8139600" y="6109200"/>
              <a:chExt cx="316440" cy="316440"/>
            </a:xfrm>
          </p:grpSpPr>
          <p:pic>
            <p:nvPicPr>
              <p:cNvPr id="231" name="Imagem 28" descr="Ícone&#10;&#10;Descrição gerada automaticamente"/>
              <p:cNvPicPr/>
              <p:nvPr/>
            </p:nvPicPr>
            <p:blipFill>
              <a:blip r:embed="rId8"/>
              <a:stretch/>
            </p:blipFill>
            <p:spPr>
              <a:xfrm>
                <a:off x="8139600" y="6109200"/>
                <a:ext cx="316440" cy="3164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32" name="Conector reto 32"/>
              <p:cNvCxnSpPr/>
              <p:nvPr/>
            </p:nvCxnSpPr>
            <p:spPr>
              <a:xfrm>
                <a:off x="8456040" y="6114240"/>
                <a:ext cx="360" cy="29808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</a:ln>
            </p:spPr>
          </p:cxnSp>
        </p:grpSp>
        <p:pic>
          <p:nvPicPr>
            <p:cNvPr id="233" name="Imagem 43" descr="Texto, Ícone&#10;&#10;Descrição gerada automaticamente"/>
            <p:cNvPicPr/>
            <p:nvPr/>
          </p:nvPicPr>
          <p:blipFill>
            <a:blip r:embed="rId9"/>
            <a:stretch/>
          </p:blipFill>
          <p:spPr>
            <a:xfrm>
              <a:off x="8768520" y="61092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Imagem 49" descr="Desenho com traços pretos em fundo branco&#10;&#10;Descrição gerada automaticamente com confiança média"/>
            <p:cNvPicPr/>
            <p:nvPr/>
          </p:nvPicPr>
          <p:blipFill>
            <a:blip r:embed="rId10"/>
            <a:stretch/>
          </p:blipFill>
          <p:spPr>
            <a:xfrm>
              <a:off x="939492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Imagem 52" descr="Medidor com números e letras em fundo preto&#10;&#10;Descrição gerada automaticamente com confiança média"/>
            <p:cNvPicPr/>
            <p:nvPr/>
          </p:nvPicPr>
          <p:blipFill>
            <a:blip r:embed="rId11"/>
            <a:stretch/>
          </p:blipFill>
          <p:spPr>
            <a:xfrm>
              <a:off x="10020960" y="6114600"/>
              <a:ext cx="316440" cy="31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Imagem 54" descr="Ícone&#10;&#10;Descrição gerada automaticamente"/>
            <p:cNvPicPr/>
            <p:nvPr/>
          </p:nvPicPr>
          <p:blipFill>
            <a:blip r:embed="rId12"/>
            <a:stretch/>
          </p:blipFill>
          <p:spPr>
            <a:xfrm>
              <a:off x="10647360" y="6104160"/>
              <a:ext cx="316440" cy="316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7" name="Imagem 8" descr="Texto, Ícone&#10;&#10;Descrição gerada automaticamente"/>
          <p:cNvPicPr/>
          <p:nvPr/>
        </p:nvPicPr>
        <p:blipFill>
          <a:blip r:embed="rId13"/>
          <a:stretch/>
        </p:blipFill>
        <p:spPr>
          <a:xfrm>
            <a:off x="11525400" y="163080"/>
            <a:ext cx="316440" cy="316440"/>
          </a:xfrm>
          <a:prstGeom prst="rect">
            <a:avLst/>
          </a:prstGeom>
          <a:ln w="0">
            <a:noFill/>
          </a:ln>
        </p:spPr>
      </p:pic>
      <p:sp>
        <p:nvSpPr>
          <p:cNvPr id="238" name="Elipse 6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05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aixaDeTexto 55"/>
          <p:cNvSpPr/>
          <p:nvPr/>
        </p:nvSpPr>
        <p:spPr>
          <a:xfrm>
            <a:off x="10900800" y="5531400"/>
            <a:ext cx="77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pt-BR" sz="1200" spc="-1" strike="noStrike">
                <a:solidFill>
                  <a:schemeClr val="lt1"/>
                </a:solidFill>
                <a:latin typeface="Century Gothic"/>
              </a:rPr>
              <a:t>20:00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40" name="Conector reto 22"/>
          <p:cNvCxnSpPr/>
          <p:nvPr/>
        </p:nvCxnSpPr>
        <p:spPr>
          <a:xfrm>
            <a:off x="698040" y="5698440"/>
            <a:ext cx="10203120" cy="360"/>
          </a:xfrm>
          <a:prstGeom prst="straightConnector1">
            <a:avLst/>
          </a:prstGeom>
          <a:ln w="38100">
            <a:solidFill>
              <a:srgbClr val="c00000"/>
            </a:solidFill>
          </a:ln>
        </p:spPr>
      </p:cxnSp>
      <p:sp>
        <p:nvSpPr>
          <p:cNvPr id="241" name="CaixaDeTexto 2"/>
          <p:cNvSpPr/>
          <p:nvPr/>
        </p:nvSpPr>
        <p:spPr>
          <a:xfrm>
            <a:off x="525960" y="2840760"/>
            <a:ext cx="5162040" cy="22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S: Conjunto finito, não vazio, dos estados possíveis;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 </a:t>
            </a: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Conjunto, não vazio, que constitui o alfabeto do autômato;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: Função de transição;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s0: estado inicial;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lt1"/>
                </a:solidFill>
                <a:latin typeface="Century Gothic"/>
              </a:rPr>
              <a:t>F: conjunto dos estados finais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Elipse 9"/>
          <p:cNvSpPr/>
          <p:nvPr/>
        </p:nvSpPr>
        <p:spPr>
          <a:xfrm>
            <a:off x="10790640" y="5596200"/>
            <a:ext cx="179640" cy="1796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transition spd="slow">
    <p:fade thruBlk="true"/>
  </p:transition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aixaDeTexto 3"/>
          <p:cNvSpPr txBox="1"/>
          <p:nvPr/>
        </p:nvSpPr>
        <p:spPr>
          <a:xfrm>
            <a:off x="3656880" y="2470320"/>
            <a:ext cx="4878000" cy="1468440"/>
          </a:xfrm>
          <a:prstGeom prst="rect">
            <a:avLst/>
          </a:prstGeom>
        </p:spPr>
        <p:txBody>
          <a:bodyPr wrap="none" lIns="90000" rIns="90000" tIns="45000" bIns="45000" anchor="ctr">
            <a:prstTxWarp prst="textDeflateBottom">
              <a:avLst>
                <a:gd name="adj" fmla="val 87614"/>
              </a:avLst>
            </a:prstTxWarp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pt-BR" sz="15000" spc="-1" strike="noStrike">
                <a:ln w="0">
                  <a:noFill/>
                </a:ln>
                <a:solidFill>
                  <a:srgbClr val="ff0000"/>
                </a:solidFill>
                <a:latin typeface="Bebas Neue"/>
              </a:rPr>
              <a:t>implementação</a:t>
            </a:r>
            <a:endParaRPr b="0" lang="pt-BR" sz="15000" spc="-1" strike="noStrike">
              <a:ln w="0">
                <a:noFill/>
              </a:ln>
              <a:solidFill>
                <a:srgbClr val="ff0000"/>
              </a:solidFill>
              <a:latin typeface="Arial"/>
            </a:endParaRPr>
          </a:p>
        </p:txBody>
      </p:sp>
      <p:sp>
        <p:nvSpPr>
          <p:cNvPr id="244" name="Elipse 1"/>
          <p:cNvSpPr/>
          <p:nvPr/>
        </p:nvSpPr>
        <p:spPr>
          <a:xfrm>
            <a:off x="11578320" y="6213600"/>
            <a:ext cx="423720" cy="4244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900" spc="-1" strike="noStrike">
                <a:solidFill>
                  <a:srgbClr val="c00000"/>
                </a:solidFill>
                <a:latin typeface="Calibri"/>
              </a:rPr>
              <a:t>06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3988</TotalTime>
  <Application>LibreOffice/24.2.3.2$Windows_X86_64 LibreOffice_project/433d9c2ded56988e8a90e6b2e771ee4e6a5ab2ba</Application>
  <AppVersion>15.0000</AppVersion>
  <Words>752</Words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2021-09-09T01:54:30Z</dcterms:created>
  <dc:creator>Thiago Doria</dc:creator>
  <dc:description/>
  <dc:language>pt-BR</dc:language>
  <cp:lastModifiedBy/>
  <dcterms:modified xsi:type="dcterms:W3CDTF">2024-05-12T22:54:10Z</dcterms:modified>
  <cp:revision>22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9</vt:i4>
  </property>
</Properties>
</file>